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9" r:id="rId3"/>
    <p:sldId id="257" r:id="rId4"/>
    <p:sldId id="258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8" r:id="rId22"/>
    <p:sldId id="276" r:id="rId23"/>
    <p:sldId id="277" r:id="rId24"/>
    <p:sldId id="279" r:id="rId25"/>
    <p:sldId id="280" r:id="rId26"/>
    <p:sldId id="281" r:id="rId27"/>
    <p:sldId id="283" r:id="rId28"/>
    <p:sldId id="282" r:id="rId29"/>
    <p:sldId id="284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3" autoAdjust="0"/>
    <p:restoredTop sz="94665" autoAdjust="0"/>
  </p:normalViewPr>
  <p:slideViewPr>
    <p:cSldViewPr snapToGrid="0" snapToObjects="1">
      <p:cViewPr varScale="1">
        <p:scale>
          <a:sx n="105" d="100"/>
          <a:sy n="105" d="100"/>
        </p:scale>
        <p:origin x="-2360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DB32461A-250E-4A29-9E9B-599CA3838FA1}" type="datetime1">
              <a:rPr lang="en-US" smtClean="0"/>
              <a:pPr/>
              <a:t>7/13/17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AD66C-382E-48AD-8F4C-E87C4D4A8B28}" type="datetime1">
              <a:rPr lang="en-US" smtClean="0"/>
              <a:pPr/>
              <a:t>7/13/17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ADA4-35DF-4BD1-8C53-4246F035229A}" type="datetime1">
              <a:rPr lang="en-US" smtClean="0"/>
              <a:pPr/>
              <a:t>7/13/17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F63ED-02B1-490A-8EAD-E0CB136D5388}" type="datetime1">
              <a:rPr lang="en-US" smtClean="0"/>
              <a:pPr/>
              <a:t>7/13/17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71BB6-685D-4518-8FAD-1882B9671546}" type="datetime1">
              <a:rPr lang="en-US" smtClean="0"/>
              <a:pPr/>
              <a:t>7/13/17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FFBFE-5C08-4E0E-AF38-FB925F0B4D71}" type="datetime1">
              <a:rPr lang="en-US" smtClean="0"/>
              <a:pPr/>
              <a:t>7/13/17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242C-D747-4ADD-80D8-99421268E3A8}" type="datetime1">
              <a:rPr lang="en-US" smtClean="0"/>
              <a:pPr/>
              <a:t>7/13/17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82007-CDD1-4BCF-B9F4-9D458EFEEFE1}" type="datetime1">
              <a:rPr lang="en-US" smtClean="0"/>
              <a:pPr/>
              <a:t>7/13/17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4F265-CA88-4C30-A9AD-02E6A5184734}" type="datetime1">
              <a:rPr lang="en-US" smtClean="0"/>
              <a:pPr/>
              <a:t>7/13/17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1099-48EC-46A3-9530-F58EB96AF77C}" type="datetime1">
              <a:rPr lang="en-US" smtClean="0"/>
              <a:pPr/>
              <a:t>7/13/17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97E24-FFB9-4C73-8C6D-E02A7AD33DB8}" type="datetime1">
              <a:rPr lang="en-US" smtClean="0"/>
              <a:pPr/>
              <a:t>7/13/17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3823242C-D747-4ADD-80D8-99421268E3A8}" type="datetime1">
              <a:rPr lang="en-US" smtClean="0"/>
              <a:pPr/>
              <a:t>7/13/17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4" Type="http://schemas.openxmlformats.org/officeDocument/2006/relationships/image" Target="../media/image19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jpg"/><Relationship Id="rId3" Type="http://schemas.openxmlformats.org/officeDocument/2006/relationships/image" Target="../media/image22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9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4" Type="http://schemas.openxmlformats.org/officeDocument/2006/relationships/image" Target="../media/image32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How to make an oral presentation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Prof Paul E. Richardson</a:t>
            </a:r>
          </a:p>
          <a:p>
            <a:r>
              <a:rPr lang="en-US" sz="2400" b="1" dirty="0" smtClean="0">
                <a:solidFill>
                  <a:srgbClr val="FF0000"/>
                </a:solidFill>
                <a:latin typeface="Avenir Heavy"/>
                <a:cs typeface="Avenir Heavy"/>
              </a:rPr>
              <a:t>S</a:t>
            </a:r>
            <a:r>
              <a:rPr lang="en-US" sz="2400" dirty="0" smtClean="0">
                <a:latin typeface="Avenir Heavy"/>
                <a:cs typeface="Avenir Heavy"/>
              </a:rPr>
              <a:t>ummer </a:t>
            </a:r>
            <a:r>
              <a:rPr lang="en-US" sz="2400" b="1" dirty="0" smtClean="0">
                <a:solidFill>
                  <a:srgbClr val="FF0000"/>
                </a:solidFill>
                <a:latin typeface="Avenir Heavy"/>
                <a:cs typeface="Avenir Heavy"/>
              </a:rPr>
              <a:t>Co</a:t>
            </a:r>
            <a:r>
              <a:rPr lang="en-US" sz="2400" dirty="0" smtClean="0">
                <a:latin typeface="Avenir Heavy"/>
                <a:cs typeface="Avenir Heavy"/>
              </a:rPr>
              <a:t>astal </a:t>
            </a:r>
            <a:r>
              <a:rPr lang="en-US" sz="2400" dirty="0" smtClean="0">
                <a:solidFill>
                  <a:srgbClr val="FF0000"/>
                </a:solidFill>
                <a:latin typeface="Avenir Heavy"/>
                <a:cs typeface="Avenir Heavy"/>
              </a:rPr>
              <a:t>R</a:t>
            </a:r>
            <a:r>
              <a:rPr lang="en-US" sz="2400" dirty="0" smtClean="0">
                <a:latin typeface="Avenir Heavy"/>
                <a:cs typeface="Avenir Heavy"/>
              </a:rPr>
              <a:t>esearch </a:t>
            </a:r>
            <a:r>
              <a:rPr lang="en-US" sz="2400" dirty="0" smtClean="0">
                <a:solidFill>
                  <a:srgbClr val="FF0000"/>
                </a:solidFill>
                <a:latin typeface="Avenir Heavy"/>
                <a:cs typeface="Avenir Heavy"/>
              </a:rPr>
              <a:t>E</a:t>
            </a:r>
            <a:r>
              <a:rPr lang="en-US" sz="2400" dirty="0" smtClean="0">
                <a:latin typeface="Avenir Heavy"/>
                <a:cs typeface="Avenir Heavy"/>
              </a:rPr>
              <a:t>xperience</a:t>
            </a:r>
            <a:endParaRPr lang="en-US" sz="2400" dirty="0">
              <a:latin typeface="Avenir Heavy"/>
              <a:cs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1802066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/>
              <a:t>You will have to do an oral presentation soon!</a:t>
            </a:r>
            <a:endParaRPr lang="en-US" sz="2800" b="1" dirty="0"/>
          </a:p>
        </p:txBody>
      </p:sp>
      <p:sp>
        <p:nvSpPr>
          <p:cNvPr id="3" name="Rectangle 2"/>
          <p:cNvSpPr/>
          <p:nvPr/>
        </p:nvSpPr>
        <p:spPr>
          <a:xfrm>
            <a:off x="1897176" y="2489491"/>
            <a:ext cx="5349654" cy="17543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0000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August 10, 2017</a:t>
            </a:r>
          </a:p>
          <a:p>
            <a:pPr algn="ctr"/>
            <a:r>
              <a:rPr lang="en-US" sz="5400" b="1" dirty="0" smtClean="0">
                <a:ln w="17780" cmpd="sng">
                  <a:solidFill>
                    <a:srgbClr val="0000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2:00pm to 4:00pm</a:t>
            </a:r>
            <a:endParaRPr lang="en-US" sz="5400" b="1" dirty="0">
              <a:ln w="17780" cmpd="sng">
                <a:solidFill>
                  <a:srgbClr val="0000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71600" y="4539190"/>
            <a:ext cx="65168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You need to be ready!</a:t>
            </a:r>
            <a:endParaRPr lang="en-US" sz="5400" b="1" dirty="0">
              <a:ln w="17780" cmpd="sng">
                <a:solidFill>
                  <a:srgbClr val="FF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5284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263684"/>
            <a:ext cx="9144000" cy="6858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Playbill"/>
                <a:cs typeface="Playbill"/>
              </a:rPr>
              <a:t>Top 10 fears</a:t>
            </a:r>
            <a:endParaRPr lang="en-US" dirty="0">
              <a:latin typeface="Lucida Blackletter"/>
              <a:cs typeface="Lucida Blackletter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19023" y="2312210"/>
            <a:ext cx="4572000" cy="28623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b="1" dirty="0" smtClean="0">
                <a:solidFill>
                  <a:srgbClr val="FF0000"/>
                </a:solidFill>
              </a:rPr>
              <a:t>Speaking </a:t>
            </a:r>
            <a:r>
              <a:rPr lang="en-US" b="1" dirty="0">
                <a:solidFill>
                  <a:srgbClr val="FF0000"/>
                </a:solidFill>
              </a:rPr>
              <a:t>before a Group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    Heights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    Insects and bugs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    Financial problems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    </a:t>
            </a:r>
            <a:r>
              <a:rPr lang="en-US" b="1" dirty="0" smtClean="0">
                <a:solidFill>
                  <a:srgbClr val="FF0000"/>
                </a:solidFill>
              </a:rPr>
              <a:t>Rejection</a:t>
            </a:r>
            <a:endParaRPr lang="en-US" b="1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    Sickness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    Death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    Flying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    Loneliness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    </a:t>
            </a:r>
            <a:r>
              <a:rPr lang="en-US" b="1" dirty="0" smtClean="0">
                <a:solidFill>
                  <a:srgbClr val="FF0000"/>
                </a:solidFill>
              </a:rPr>
              <a:t>Failure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Picture 3" descr="lead_i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118" y="3448715"/>
            <a:ext cx="3531810" cy="188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425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Playbill"/>
                <a:cs typeface="Playbill"/>
              </a:rPr>
              <a:t>Your biggest fears</a:t>
            </a:r>
            <a:endParaRPr lang="en-US" dirty="0">
              <a:latin typeface="Playbill"/>
              <a:cs typeface="Playbil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2238320"/>
            <a:ext cx="63107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Say the wrong thing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Clarity of the presentation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Keeping the attention of the audience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Communicate with the audience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Nerves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Forgot to mention something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Smooth transitions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Ability to answer questions</a:t>
            </a:r>
            <a:endParaRPr lang="en-US" dirty="0"/>
          </a:p>
        </p:txBody>
      </p:sp>
      <p:pic>
        <p:nvPicPr>
          <p:cNvPr id="4" name="Picture 3" descr="yod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183" y="3422952"/>
            <a:ext cx="2610471" cy="1579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265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1311" y="1119353"/>
            <a:ext cx="6965659" cy="685800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Playbill"/>
                <a:cs typeface="Playbill"/>
              </a:rPr>
              <a:t>Are you ready for your journey?</a:t>
            </a:r>
            <a:endParaRPr lang="en-US" sz="2400" dirty="0">
              <a:latin typeface="Playbill"/>
              <a:cs typeface="Playbill"/>
            </a:endParaRPr>
          </a:p>
        </p:txBody>
      </p:sp>
      <p:pic>
        <p:nvPicPr>
          <p:cNvPr id="3" name="Picture 2" descr="defaul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483" y="2372754"/>
            <a:ext cx="3135024" cy="313502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533123" y="4690413"/>
            <a:ext cx="2011743" cy="289221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051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8445" y="1341404"/>
            <a:ext cx="7078820" cy="6858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Playbill"/>
                <a:cs typeface="Playbill"/>
              </a:rPr>
              <a:t>The journey of making a presentation</a:t>
            </a:r>
            <a:endParaRPr lang="en-US" dirty="0">
              <a:latin typeface="Playbill"/>
              <a:cs typeface="Playbill"/>
            </a:endParaRPr>
          </a:p>
        </p:txBody>
      </p:sp>
      <p:pic>
        <p:nvPicPr>
          <p:cNvPr id="3" name="Picture 2" descr="imag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115" y="2351494"/>
            <a:ext cx="1959396" cy="32246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58027" y="2531498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sym typeface="Wingdings"/>
              </a:rPr>
              <a:t> </a:t>
            </a:r>
            <a:r>
              <a:rPr lang="en-US" dirty="0" smtClean="0">
                <a:solidFill>
                  <a:srgbClr val="FF0000"/>
                </a:solidFill>
              </a:rPr>
              <a:t>You are here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58027" y="5010239"/>
            <a:ext cx="2121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charset="0"/>
              <a:buChar char="ß"/>
            </a:pPr>
            <a:r>
              <a:rPr lang="en-US" dirty="0" smtClean="0">
                <a:solidFill>
                  <a:srgbClr val="FF0000"/>
                </a:solidFill>
              </a:rPr>
              <a:t>You could be here </a:t>
            </a:r>
          </a:p>
        </p:txBody>
      </p:sp>
    </p:spTree>
    <p:extLst>
      <p:ext uri="{BB962C8B-B14F-4D97-AF65-F5344CB8AC3E}">
        <p14:creationId xmlns:p14="http://schemas.microsoft.com/office/powerpoint/2010/main" val="1070152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Playbill"/>
                <a:cs typeface="Playbill"/>
              </a:rPr>
              <a:t>How can you turn from the dark side </a:t>
            </a:r>
            <a:endParaRPr lang="en-US" dirty="0">
              <a:latin typeface="Playbill"/>
              <a:cs typeface="Playbil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71601" y="2413338"/>
            <a:ext cx="6310742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Playbill"/>
                <a:cs typeface="Playbill"/>
              </a:rPr>
              <a:t>“If </a:t>
            </a:r>
            <a:r>
              <a:rPr lang="en-US" sz="2800" dirty="0">
                <a:solidFill>
                  <a:srgbClr val="0000FF"/>
                </a:solidFill>
                <a:latin typeface="Playbill"/>
                <a:cs typeface="Playbill"/>
              </a:rPr>
              <a:t>you know the enemy and know yourself, you need not fear the result of a hundred battles. If you know yourself but not the enemy, for every victory gained you will also suffer a defeat. If you know neither the enemy nor yourself, you will succumb in every </a:t>
            </a:r>
            <a:r>
              <a:rPr lang="en-US" sz="2800" dirty="0" smtClean="0">
                <a:solidFill>
                  <a:srgbClr val="0000FF"/>
                </a:solidFill>
                <a:latin typeface="Playbill"/>
                <a:cs typeface="Playbill"/>
              </a:rPr>
              <a:t>battle” </a:t>
            </a:r>
          </a:p>
          <a:p>
            <a:r>
              <a:rPr lang="mr-IN" dirty="0" smtClean="0">
                <a:latin typeface="Herculanum"/>
                <a:cs typeface="Herculanum"/>
              </a:rPr>
              <a:t>–</a:t>
            </a:r>
            <a:r>
              <a:rPr lang="en-US" dirty="0" smtClean="0">
                <a:latin typeface="Herculanum"/>
                <a:cs typeface="Herculanum"/>
              </a:rPr>
              <a:t> </a:t>
            </a:r>
            <a:r>
              <a:rPr lang="en-US" b="1" dirty="0" smtClean="0">
                <a:latin typeface="Herculanum"/>
                <a:cs typeface="Herculanum"/>
              </a:rPr>
              <a:t>Sun Tzu</a:t>
            </a:r>
            <a:endParaRPr lang="en-US" b="1" dirty="0">
              <a:latin typeface="Herculanum"/>
              <a:cs typeface="Herculanum"/>
            </a:endParaRPr>
          </a:p>
        </p:txBody>
      </p:sp>
      <p:pic>
        <p:nvPicPr>
          <p:cNvPr id="4" name="Picture 3" descr="lates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570" y="4340313"/>
            <a:ext cx="3386667" cy="1205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456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Playbill"/>
                <a:cs typeface="Playbill"/>
              </a:rPr>
              <a:t>How can you turn from the dark side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86190" y="2386764"/>
            <a:ext cx="7535334" cy="17543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Playbill"/>
                <a:cs typeface="Playbill"/>
              </a:rPr>
              <a:t>Planning prevents piss poor performance</a:t>
            </a:r>
          </a:p>
          <a:p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Playbill"/>
                <a:cs typeface="Playbill"/>
              </a:rPr>
              <a:t>- </a:t>
            </a:r>
            <a:r>
              <a:rPr lang="mr-IN" dirty="0">
                <a:latin typeface="Herculanum"/>
                <a:cs typeface="Herculanum"/>
              </a:rPr>
              <a:t>–</a:t>
            </a:r>
            <a:r>
              <a:rPr lang="en-US" dirty="0">
                <a:latin typeface="Herculanum"/>
                <a:cs typeface="Herculanum"/>
              </a:rPr>
              <a:t> </a:t>
            </a:r>
            <a:r>
              <a:rPr lang="en-US" b="1" dirty="0" smtClean="0">
                <a:latin typeface="Herculanum"/>
                <a:cs typeface="Herculanum"/>
              </a:rPr>
              <a:t>Uncle Henry</a:t>
            </a:r>
            <a:endParaRPr lang="en-US" b="1" dirty="0">
              <a:latin typeface="Herculanum"/>
              <a:cs typeface="Herculanum"/>
            </a:endParaRPr>
          </a:p>
        </p:txBody>
      </p:sp>
      <p:pic>
        <p:nvPicPr>
          <p:cNvPr id="4" name="Picture 3" descr="Darth-Maul-1024x717-998x69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285" y="3466594"/>
            <a:ext cx="2769810" cy="193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333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Playbill"/>
                <a:cs typeface="Playbill"/>
              </a:rPr>
              <a:t>What do you choose?</a:t>
            </a:r>
            <a:endParaRPr lang="en-US" dirty="0">
              <a:latin typeface="Playbill"/>
              <a:cs typeface="Playbill"/>
            </a:endParaRPr>
          </a:p>
        </p:txBody>
      </p:sp>
      <p:pic>
        <p:nvPicPr>
          <p:cNvPr id="4" name="Picture 3" descr="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198" y="2769809"/>
            <a:ext cx="3307374" cy="186039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26410" y="2308144"/>
            <a:ext cx="14854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Fear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1847" y="4769525"/>
            <a:ext cx="28664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Suffering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53660" y="4749336"/>
            <a:ext cx="28393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Planning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4177" y="1905000"/>
            <a:ext cx="46040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U</a:t>
            </a:r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nderstanding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29955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  <a:latin typeface="Playbill"/>
                <a:cs typeface="Playbill"/>
              </a:rPr>
              <a:t>Understanding</a:t>
            </a:r>
            <a:endParaRPr lang="en-US" dirty="0">
              <a:solidFill>
                <a:srgbClr val="0000FF"/>
              </a:solidFill>
              <a:latin typeface="Playbill"/>
              <a:cs typeface="Playbil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89100" y="2375544"/>
            <a:ext cx="7508776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tx2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Is there a difference between a poster presentation or oral presentation</a:t>
            </a:r>
            <a:endParaRPr lang="en-US" sz="48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tx2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0743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  <a:latin typeface="Playbill"/>
                <a:cs typeface="Playbill"/>
              </a:rPr>
              <a:t>Understanding</a:t>
            </a:r>
            <a:endParaRPr lang="en-US" dirty="0">
              <a:solidFill>
                <a:srgbClr val="0000FF"/>
              </a:solidFill>
              <a:latin typeface="Playbill"/>
              <a:cs typeface="Playbil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4550" y="2283260"/>
            <a:ext cx="6879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Is there a difference between a poster presentation and ora</a:t>
            </a:r>
            <a:r>
              <a:rPr lang="en-US" dirty="0"/>
              <a:t>l</a:t>
            </a:r>
            <a:r>
              <a:rPr lang="en-US" dirty="0" smtClean="0"/>
              <a:t> presentation?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144550" y="4898571"/>
            <a:ext cx="64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/>
              <a:t>Only the medium of the presentation is differen</a:t>
            </a:r>
            <a:r>
              <a:rPr lang="en-US" sz="2800" dirty="0" smtClean="0"/>
              <a:t>t</a:t>
            </a:r>
            <a:endParaRPr lang="en-US" sz="2800" dirty="0"/>
          </a:p>
        </p:txBody>
      </p:sp>
      <p:pic>
        <p:nvPicPr>
          <p:cNvPr id="11" name="Picture 10" descr="tenor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428" y="2789161"/>
            <a:ext cx="4064000" cy="172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442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Playbill"/>
                <a:cs typeface="Playbill"/>
              </a:rPr>
              <a:t>Understanding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88546" y="4370384"/>
            <a:ext cx="65838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You are telling a story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Picture 4" descr="161013080249-rogue-one-a-star-wars-story-1024x57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935" y="2275771"/>
            <a:ext cx="4023684" cy="226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405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  <a:latin typeface="Playbill"/>
                <a:cs typeface="Playbill"/>
              </a:rPr>
              <a:t>Telling your story</a:t>
            </a:r>
            <a:endParaRPr lang="en-US" dirty="0">
              <a:solidFill>
                <a:srgbClr val="0000FF"/>
              </a:solidFill>
              <a:latin typeface="Playbill"/>
              <a:cs typeface="Playbil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94657" y="2350477"/>
            <a:ext cx="5545438" cy="17543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Storyboard your     </a:t>
            </a:r>
          </a:p>
          <a:p>
            <a:pPr algn="ctr"/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</a:t>
            </a:r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presentation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Picture 4" descr="H3257-L487732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38" y="3329577"/>
            <a:ext cx="3459238" cy="2352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670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Playbill"/>
                <a:cs typeface="Playbill"/>
              </a:rPr>
              <a:t>Telling your story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172655" y="2302097"/>
            <a:ext cx="49680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u="sng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Your Storyboard</a:t>
            </a:r>
            <a:endParaRPr lang="en-US" sz="5400" b="1" u="sng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2762" y="3225427"/>
            <a:ext cx="7112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Britannic Bold"/>
                <a:cs typeface="Britannic Bold"/>
              </a:rPr>
              <a:t>Background</a:t>
            </a:r>
          </a:p>
          <a:p>
            <a:pPr algn="ctr"/>
            <a:r>
              <a:rPr lang="en-US" sz="2800" dirty="0" smtClean="0">
                <a:latin typeface="Britannic Bold"/>
                <a:cs typeface="Britannic Bold"/>
              </a:rPr>
              <a:t>Question</a:t>
            </a:r>
          </a:p>
          <a:p>
            <a:pPr algn="ctr"/>
            <a:r>
              <a:rPr lang="en-US" sz="2800" dirty="0" smtClean="0">
                <a:latin typeface="Britannic Bold"/>
                <a:cs typeface="Britannic Bold"/>
              </a:rPr>
              <a:t>Methods</a:t>
            </a:r>
          </a:p>
          <a:p>
            <a:pPr algn="ctr"/>
            <a:r>
              <a:rPr lang="en-US" sz="2800" dirty="0" smtClean="0">
                <a:latin typeface="Britannic Bold"/>
                <a:cs typeface="Britannic Bold"/>
              </a:rPr>
              <a:t>Results</a:t>
            </a:r>
          </a:p>
          <a:p>
            <a:pPr algn="ctr"/>
            <a:r>
              <a:rPr lang="en-US" sz="2800" dirty="0" smtClean="0">
                <a:latin typeface="Britannic Bold"/>
                <a:cs typeface="Britannic Bold"/>
              </a:rPr>
              <a:t>Conclusions</a:t>
            </a:r>
            <a:endParaRPr lang="en-US" sz="2800" dirty="0">
              <a:latin typeface="Britannic Bold"/>
              <a:cs typeface="Britannic Bold"/>
            </a:endParaRPr>
          </a:p>
        </p:txBody>
      </p:sp>
    </p:spTree>
    <p:extLst>
      <p:ext uri="{BB962C8B-B14F-4D97-AF65-F5344CB8AC3E}">
        <p14:creationId xmlns:p14="http://schemas.microsoft.com/office/powerpoint/2010/main" val="10025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FF"/>
                </a:solidFill>
                <a:latin typeface="Playbill"/>
                <a:cs typeface="Playbill"/>
              </a:rPr>
              <a:t>Telling your </a:t>
            </a:r>
            <a:r>
              <a:rPr lang="en-US" dirty="0" smtClean="0">
                <a:solidFill>
                  <a:srgbClr val="0000FF"/>
                </a:solidFill>
                <a:latin typeface="Playbill"/>
                <a:cs typeface="Playbill"/>
              </a:rPr>
              <a:t>story: </a:t>
            </a:r>
            <a:r>
              <a:rPr lang="en-US" dirty="0" smtClean="0">
                <a:latin typeface="Britannic Bold"/>
                <a:cs typeface="Britannic Bold"/>
              </a:rPr>
              <a:t>Background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07143" y="2286000"/>
            <a:ext cx="6132286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dirty="0" smtClean="0"/>
              <a:t>Introduce your characters.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dirty="0" smtClean="0"/>
              <a:t>Explain the basic information about the topic.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dirty="0" smtClean="0"/>
              <a:t>Explain its relevance to your audience.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dirty="0" smtClean="0"/>
              <a:t>Introduce them to any vocabulary you might use and your audience doesn’t know.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dirty="0" smtClean="0"/>
              <a:t>Why is this important.</a:t>
            </a:r>
          </a:p>
          <a:p>
            <a:endParaRPr lang="en-US" dirty="0"/>
          </a:p>
        </p:txBody>
      </p:sp>
      <p:pic>
        <p:nvPicPr>
          <p:cNvPr id="4" name="Picture 3" descr="luke-skywalker-on-his-home-planet-tatooine-pic-dm-97779605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143" y="2286000"/>
            <a:ext cx="2104571" cy="139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854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00FF"/>
                </a:solidFill>
                <a:latin typeface="Playbill"/>
                <a:cs typeface="Playbill"/>
              </a:rPr>
              <a:t>Telling your </a:t>
            </a:r>
            <a:r>
              <a:rPr lang="en-US" dirty="0" smtClean="0">
                <a:solidFill>
                  <a:srgbClr val="0000FF"/>
                </a:solidFill>
                <a:latin typeface="Playbill"/>
                <a:cs typeface="Playbill"/>
              </a:rPr>
              <a:t>story: </a:t>
            </a:r>
            <a:r>
              <a:rPr lang="en-US" dirty="0" smtClean="0">
                <a:latin typeface="Britannic Bold"/>
                <a:cs typeface="Britannic Bold"/>
              </a:rPr>
              <a:t>Question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07143" y="2286000"/>
            <a:ext cx="6132286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dirty="0" smtClean="0"/>
              <a:t>What is the specific question you are addressing with this study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dirty="0" smtClean="0"/>
              <a:t>What is your hypothesis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b="1" dirty="0" smtClean="0">
                <a:solidFill>
                  <a:srgbClr val="FF6600"/>
                </a:solidFill>
              </a:rPr>
              <a:t>This is the most important section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dirty="0" smtClean="0"/>
              <a:t>Must tie into the introduction</a:t>
            </a:r>
            <a:endParaRPr lang="en-US" dirty="0"/>
          </a:p>
        </p:txBody>
      </p:sp>
      <p:pic>
        <p:nvPicPr>
          <p:cNvPr id="5" name="Picture 4" descr="641089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904" y="3021654"/>
            <a:ext cx="1722666" cy="244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8137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Playbill"/>
                <a:cs typeface="Playbill"/>
              </a:rPr>
              <a:t>Telling your story: </a:t>
            </a:r>
            <a:r>
              <a:rPr lang="en-US" dirty="0" smtClean="0">
                <a:latin typeface="Britannic Bold"/>
                <a:cs typeface="Britannic Bold"/>
              </a:rPr>
              <a:t>Methods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16000" y="2268832"/>
            <a:ext cx="6882190" cy="2146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dirty="0" smtClean="0"/>
              <a:t>Do not spend too much time here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dirty="0" smtClean="0"/>
              <a:t>Least important section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dirty="0" smtClean="0"/>
              <a:t>Basic story of how you did things and why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dirty="0" smtClean="0"/>
              <a:t>Keep it simple and not too technical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endParaRPr lang="en-US" dirty="0"/>
          </a:p>
        </p:txBody>
      </p:sp>
      <p:pic>
        <p:nvPicPr>
          <p:cNvPr id="4" name="Picture 3" descr="1854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391" y="3810000"/>
            <a:ext cx="2577799" cy="1747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3584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Playbill"/>
                <a:cs typeface="Playbill"/>
              </a:rPr>
              <a:t>Telling your story: </a:t>
            </a:r>
            <a:r>
              <a:rPr lang="en-US" dirty="0" smtClean="0">
                <a:latin typeface="Britannic Bold"/>
                <a:cs typeface="Britannic Bold"/>
              </a:rPr>
              <a:t>Results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16000" y="2268832"/>
            <a:ext cx="6882190" cy="3524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dirty="0" smtClean="0"/>
              <a:t>Spend time in this section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dirty="0" smtClean="0"/>
              <a:t>Should have a figure/table for each result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dirty="0" smtClean="0"/>
              <a:t>Use summary table(s) when you have lots of data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dirty="0" smtClean="0"/>
              <a:t>Should tie into some of the background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dirty="0" smtClean="0"/>
              <a:t>Tie it into the question your research proposed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dirty="0" smtClean="0"/>
              <a:t>Use your medium available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dirty="0" smtClean="0"/>
              <a:t>Really work this section and your vocabulary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sz="2400" b="1" i="1" dirty="0" smtClean="0"/>
              <a:t>This is the climax of the story</a:t>
            </a:r>
          </a:p>
        </p:txBody>
      </p:sp>
      <p:pic>
        <p:nvPicPr>
          <p:cNvPr id="5" name="Picture 4" descr="lates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905" y="2268832"/>
            <a:ext cx="2322285" cy="986971"/>
          </a:xfrm>
          <a:prstGeom prst="rect">
            <a:avLst/>
          </a:prstGeom>
        </p:spPr>
      </p:pic>
      <p:pic>
        <p:nvPicPr>
          <p:cNvPr id="6" name="Picture 5" descr="3122480-star-wars-episode-5-big-reve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144" y="3422952"/>
            <a:ext cx="1407038" cy="1054838"/>
          </a:xfrm>
          <a:prstGeom prst="rect">
            <a:avLst/>
          </a:prstGeom>
        </p:spPr>
      </p:pic>
      <p:pic>
        <p:nvPicPr>
          <p:cNvPr id="7" name="Picture 6" descr="emperor_s_throne_room2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006" y="4656667"/>
            <a:ext cx="1536184" cy="1073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860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FF"/>
                </a:solidFill>
                <a:latin typeface="Playbill"/>
                <a:cs typeface="Playbill"/>
              </a:rPr>
              <a:t>Telling your story: </a:t>
            </a:r>
            <a:r>
              <a:rPr lang="en-US" dirty="0" smtClean="0">
                <a:latin typeface="Britannic Bold"/>
                <a:cs typeface="Britannic Bold"/>
              </a:rPr>
              <a:t>Conclusion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16000" y="2268832"/>
            <a:ext cx="6882190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dirty="0" smtClean="0">
                <a:latin typeface="+mj-lt"/>
              </a:rPr>
              <a:t>Summarize your results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dirty="0" smtClean="0">
                <a:latin typeface="+mj-lt"/>
              </a:rPr>
              <a:t>Explain the meaning of your results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dirty="0" smtClean="0">
                <a:latin typeface="+mj-lt"/>
              </a:rPr>
              <a:t>Answer your research question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r>
              <a:rPr lang="en-US" dirty="0" smtClean="0">
                <a:latin typeface="+mj-lt"/>
              </a:rPr>
              <a:t>What will the future hold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u"/>
            </a:pPr>
            <a:endParaRPr lang="en-US" sz="2400" b="1" i="1" dirty="0" smtClean="0"/>
          </a:p>
        </p:txBody>
      </p:sp>
      <p:pic>
        <p:nvPicPr>
          <p:cNvPr id="4" name="Picture 3" descr="gallery-star-wars-force-awakens-trailer-darth-vader-destroyed-mas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428" y="3568990"/>
            <a:ext cx="3604381" cy="169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9603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Playbill"/>
                <a:cs typeface="Playbill"/>
              </a:rPr>
              <a:t>Planning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16000" y="2268832"/>
            <a:ext cx="6882190" cy="1477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u"/>
            </a:pPr>
            <a:r>
              <a:rPr lang="en-US" sz="2400" dirty="0" smtClean="0"/>
              <a:t>Do your story board first</a:t>
            </a:r>
          </a:p>
          <a:p>
            <a:pPr marL="342900" indent="-342900">
              <a:buFont typeface="Wingdings" charset="2"/>
              <a:buChar char="u"/>
            </a:pPr>
            <a:r>
              <a:rPr lang="en-US" sz="2400" dirty="0" smtClean="0"/>
              <a:t>Fill in all the parts</a:t>
            </a:r>
          </a:p>
          <a:p>
            <a:pPr marL="342900" indent="-342900">
              <a:buFont typeface="Wingdings" charset="2"/>
              <a:buChar char="u"/>
            </a:pPr>
            <a:r>
              <a:rPr lang="en-US" sz="2400" dirty="0" smtClean="0"/>
              <a:t>Practice, Practice, and Practice</a:t>
            </a:r>
          </a:p>
          <a:p>
            <a:endParaRPr lang="en-US" dirty="0"/>
          </a:p>
        </p:txBody>
      </p:sp>
      <p:pic>
        <p:nvPicPr>
          <p:cNvPr id="5" name="Picture 4" descr="lates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862" y="2377689"/>
            <a:ext cx="1546328" cy="3137739"/>
          </a:xfrm>
          <a:prstGeom prst="rect">
            <a:avLst/>
          </a:prstGeom>
        </p:spPr>
      </p:pic>
      <p:pic>
        <p:nvPicPr>
          <p:cNvPr id="6" name="Picture 5" descr="Review_SCLukeBespinCommander_still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975" y="3981096"/>
            <a:ext cx="2434167" cy="129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7300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Playbill"/>
                <a:cs typeface="Playbill"/>
              </a:rPr>
              <a:t>Tricks to help you succeed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16000" y="2268832"/>
            <a:ext cx="688219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i="1" dirty="0"/>
              <a:t>Attire</a:t>
            </a:r>
            <a:endParaRPr lang="en-US" sz="3200" dirty="0"/>
          </a:p>
          <a:p>
            <a:pPr marL="285750" lvl="0" indent="-285750">
              <a:buFont typeface="Wingdings" charset="2"/>
              <a:buChar char="u"/>
            </a:pPr>
            <a:r>
              <a:rPr lang="en-US" dirty="0" smtClean="0"/>
              <a:t>Dress </a:t>
            </a:r>
            <a:r>
              <a:rPr lang="en-US" dirty="0"/>
              <a:t>professional, dress to impress</a:t>
            </a:r>
          </a:p>
          <a:p>
            <a:pPr marL="285750" lvl="0" indent="-285750">
              <a:buFont typeface="Wingdings" charset="2"/>
              <a:buChar char="u"/>
            </a:pPr>
            <a:r>
              <a:rPr lang="en-US" dirty="0"/>
              <a:t>Wear nothing that dangles or distracts</a:t>
            </a:r>
          </a:p>
          <a:p>
            <a:pPr marL="285750" lvl="0" indent="-285750">
              <a:buFont typeface="Wingdings" charset="2"/>
              <a:buChar char="u"/>
            </a:pPr>
            <a:r>
              <a:rPr lang="en-US" dirty="0"/>
              <a:t>Business casual or Business is the way to dress</a:t>
            </a:r>
          </a:p>
          <a:p>
            <a:pPr marL="285750" lvl="0" indent="-285750">
              <a:buFont typeface="Wingdings" charset="2"/>
              <a:buChar char="u"/>
            </a:pPr>
            <a:r>
              <a:rPr lang="en-US" dirty="0"/>
              <a:t>If your mom would smile with joy, then it is ok</a:t>
            </a:r>
          </a:p>
          <a:p>
            <a:pPr marL="285750" lvl="0" indent="-285750">
              <a:buFont typeface="Wingdings" charset="2"/>
              <a:buChar char="u"/>
            </a:pPr>
            <a:r>
              <a:rPr lang="en-US" dirty="0"/>
              <a:t>How you look is more than just your clothes</a:t>
            </a:r>
          </a:p>
          <a:p>
            <a:pPr marL="285750" lvl="0" indent="-285750">
              <a:buFont typeface="Wingdings" charset="2"/>
              <a:buChar char="u"/>
            </a:pPr>
            <a:r>
              <a:rPr lang="en-US" dirty="0"/>
              <a:t>Avoid heels unless you are very good at wearing them</a:t>
            </a:r>
          </a:p>
          <a:p>
            <a:pPr marL="285750" lvl="0" indent="-285750">
              <a:buFont typeface="Wingdings" charset="2"/>
              <a:buChar char="u"/>
            </a:pPr>
            <a:r>
              <a:rPr lang="en-US" dirty="0"/>
              <a:t>Dress so you can move around the room</a:t>
            </a:r>
          </a:p>
        </p:txBody>
      </p:sp>
      <p:pic>
        <p:nvPicPr>
          <p:cNvPr id="4" name="Picture 3" descr="jedi_rob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999" y="2461381"/>
            <a:ext cx="2201333" cy="165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4764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Playbill"/>
                <a:cs typeface="Playbill"/>
              </a:rPr>
              <a:t>Tricks to help you succeed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16000" y="2268832"/>
            <a:ext cx="688219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/>
              <a:t>Voice</a:t>
            </a:r>
            <a:endParaRPr lang="en-US" sz="3200" dirty="0"/>
          </a:p>
          <a:p>
            <a:pPr marL="285750" lvl="0" indent="-285750">
              <a:buFont typeface="Wingdings" charset="2"/>
              <a:buChar char="u"/>
            </a:pPr>
            <a:r>
              <a:rPr lang="en-US" dirty="0"/>
              <a:t>Try to speak slowly, annunciate your words</a:t>
            </a:r>
          </a:p>
          <a:p>
            <a:pPr marL="285750" lvl="0" indent="-285750">
              <a:buFont typeface="Wingdings" charset="2"/>
              <a:buChar char="u"/>
            </a:pPr>
            <a:r>
              <a:rPr lang="en-US" dirty="0"/>
              <a:t>Speak clearly, make sure it is not shaky</a:t>
            </a:r>
          </a:p>
          <a:p>
            <a:pPr marL="285750" lvl="0" indent="-285750">
              <a:buFont typeface="Wingdings" charset="2"/>
              <a:buChar char="u"/>
            </a:pPr>
            <a:r>
              <a:rPr lang="en-US" dirty="0"/>
              <a:t>Speaking fast is a clue you don’t know what you are talking about</a:t>
            </a:r>
          </a:p>
          <a:p>
            <a:pPr marL="285750" lvl="0" indent="-285750">
              <a:buFont typeface="Wingdings" charset="2"/>
              <a:buChar char="u"/>
            </a:pPr>
            <a:r>
              <a:rPr lang="en-US" dirty="0"/>
              <a:t>Make sure you use inflections in your voice to keep your audience awake</a:t>
            </a:r>
          </a:p>
          <a:p>
            <a:pPr marL="285750" lvl="0" indent="-285750">
              <a:buFont typeface="Wingdings" charset="2"/>
              <a:buChar char="u"/>
            </a:pPr>
            <a:r>
              <a:rPr lang="en-US" dirty="0"/>
              <a:t>Speak loud enough so the back of the room can hear you</a:t>
            </a:r>
          </a:p>
          <a:p>
            <a:pPr marL="285750" lvl="0" indent="-285750">
              <a:buFont typeface="Wingdings" charset="2"/>
              <a:buChar char="u"/>
            </a:pPr>
            <a:r>
              <a:rPr lang="en-US" dirty="0"/>
              <a:t>Talk to your audience, not down to them</a:t>
            </a:r>
          </a:p>
        </p:txBody>
      </p:sp>
      <p:pic>
        <p:nvPicPr>
          <p:cNvPr id="4" name="Picture 3" descr="darth-vad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952" y="4221238"/>
            <a:ext cx="1935238" cy="145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0051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Playbill"/>
                <a:cs typeface="Playbill"/>
              </a:rPr>
              <a:t>Tricks to help you succeed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16000" y="2268832"/>
            <a:ext cx="688219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/>
              <a:t>Body positioning</a:t>
            </a:r>
            <a:endParaRPr lang="en-US" sz="2800" dirty="0"/>
          </a:p>
          <a:p>
            <a:pPr marL="285750" lvl="0" indent="-285750">
              <a:buFont typeface="Wingdings" charset="2"/>
              <a:buChar char="u"/>
            </a:pPr>
            <a:r>
              <a:rPr lang="en-US" dirty="0"/>
              <a:t>Try to stand straight up</a:t>
            </a:r>
          </a:p>
          <a:p>
            <a:pPr marL="285750" lvl="0" indent="-285750">
              <a:buFont typeface="Wingdings" charset="2"/>
              <a:buChar char="u"/>
            </a:pPr>
            <a:r>
              <a:rPr lang="en-US" dirty="0"/>
              <a:t>Do not lean on anything</a:t>
            </a:r>
          </a:p>
          <a:p>
            <a:pPr marL="285750" lvl="0" indent="-285750">
              <a:buFont typeface="Wingdings" charset="2"/>
              <a:buChar char="u"/>
            </a:pPr>
            <a:r>
              <a:rPr lang="en-US" dirty="0"/>
              <a:t>Watch your happy hands</a:t>
            </a:r>
          </a:p>
          <a:p>
            <a:pPr marL="742950" lvl="1" indent="-285750">
              <a:buFont typeface="Wingdings" charset="2"/>
              <a:buChar char="ü"/>
            </a:pPr>
            <a:r>
              <a:rPr lang="en-US" dirty="0"/>
              <a:t>Do not put them in pockets</a:t>
            </a:r>
          </a:p>
          <a:p>
            <a:pPr marL="742950" lvl="1" indent="-285750">
              <a:buFont typeface="Wingdings" charset="2"/>
              <a:buChar char="ü"/>
            </a:pPr>
            <a:r>
              <a:rPr lang="en-US" dirty="0"/>
              <a:t>Do not put them in pockets and play with things in your pockets</a:t>
            </a:r>
          </a:p>
          <a:p>
            <a:pPr marL="742950" lvl="1" indent="-285750">
              <a:buFont typeface="Wingdings" charset="2"/>
              <a:buChar char="ü"/>
            </a:pPr>
            <a:r>
              <a:rPr lang="en-US" dirty="0" smtClean="0"/>
              <a:t>Don’t </a:t>
            </a:r>
            <a:r>
              <a:rPr lang="en-US" dirty="0"/>
              <a:t>use your hands too much or too little</a:t>
            </a:r>
          </a:p>
          <a:p>
            <a:pPr marL="285750" lvl="0" indent="-285750">
              <a:buFont typeface="Wingdings" charset="2"/>
              <a:buChar char="u"/>
            </a:pPr>
            <a:r>
              <a:rPr lang="en-US" dirty="0"/>
              <a:t>Be confident and strong</a:t>
            </a:r>
          </a:p>
          <a:p>
            <a:pPr marL="285750" lvl="0" indent="-285750">
              <a:buFont typeface="Wingdings" charset="2"/>
              <a:buChar char="u"/>
            </a:pPr>
            <a:r>
              <a:rPr lang="en-US" dirty="0"/>
              <a:t>Look at your audience</a:t>
            </a:r>
          </a:p>
          <a:p>
            <a:pPr marL="285750" lvl="0" indent="-285750">
              <a:buFont typeface="Wingdings" charset="2"/>
              <a:buChar char="u"/>
            </a:pPr>
            <a:r>
              <a:rPr lang="en-US" dirty="0"/>
              <a:t>Look like you are excited and happy to give this talk</a:t>
            </a:r>
          </a:p>
          <a:p>
            <a:pPr marL="285750" lvl="0" indent="-285750">
              <a:buFont typeface="Wingdings" charset="2"/>
              <a:buChar char="u"/>
            </a:pPr>
            <a:r>
              <a:rPr lang="en-US" dirty="0"/>
              <a:t>You will get nervous, so just accept it</a:t>
            </a:r>
          </a:p>
        </p:txBody>
      </p:sp>
      <p:pic>
        <p:nvPicPr>
          <p:cNvPr id="4" name="Picture 3" descr="jedi-star-wa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761" y="2268832"/>
            <a:ext cx="2975429" cy="1428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8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Playbill"/>
                <a:cs typeface="Playbill"/>
              </a:rPr>
              <a:t>Tricks to help you succeed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16000" y="2268832"/>
            <a:ext cx="688219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 smtClean="0"/>
              <a:t>Questions</a:t>
            </a:r>
            <a:endParaRPr lang="en-US" sz="2800" dirty="0"/>
          </a:p>
          <a:p>
            <a:pPr marL="285750" lvl="0" indent="-285750">
              <a:buFont typeface="Wingdings" charset="2"/>
              <a:buChar char="u"/>
            </a:pPr>
            <a:r>
              <a:rPr lang="en-US" dirty="0" smtClean="0"/>
              <a:t>Answer what you know</a:t>
            </a:r>
          </a:p>
          <a:p>
            <a:pPr marL="285750" lvl="0" indent="-285750">
              <a:buFont typeface="Wingdings" charset="2"/>
              <a:buChar char="u"/>
            </a:pPr>
            <a:r>
              <a:rPr lang="en-US" dirty="0" smtClean="0"/>
              <a:t>Don’t guess on the answers</a:t>
            </a:r>
          </a:p>
          <a:p>
            <a:pPr marL="285750" lvl="0" indent="-285750">
              <a:buFont typeface="Wingdings" charset="2"/>
              <a:buChar char="u"/>
            </a:pPr>
            <a:r>
              <a:rPr lang="en-US" dirty="0" smtClean="0"/>
              <a:t>If forced to guess, clearly state “if I had to guess” then answer the question</a:t>
            </a:r>
          </a:p>
          <a:p>
            <a:pPr marL="285750" lvl="0" indent="-285750">
              <a:buFont typeface="Wingdings" charset="2"/>
              <a:buChar char="u"/>
            </a:pPr>
            <a:r>
              <a:rPr lang="en-US" dirty="0" smtClean="0"/>
              <a:t>You should say “I will will into it and get back to you” with all questions you can’t answer</a:t>
            </a:r>
          </a:p>
          <a:p>
            <a:pPr marL="285750" lvl="0" indent="-285750">
              <a:buFont typeface="Wingdings" charset="2"/>
              <a:buChar char="u"/>
            </a:pPr>
            <a:r>
              <a:rPr lang="en-US" dirty="0" smtClean="0"/>
              <a:t>Be positive and not combative</a:t>
            </a:r>
            <a:endParaRPr lang="en-US" dirty="0"/>
          </a:p>
        </p:txBody>
      </p:sp>
      <p:pic>
        <p:nvPicPr>
          <p:cNvPr id="5" name="Picture 4" descr="anakin-hc-sith-1280jpg-19bd5a_1280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604" y="4245428"/>
            <a:ext cx="2499681" cy="140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8810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Playbill"/>
                <a:cs typeface="Playbill"/>
              </a:rPr>
              <a:t>Tricks to help you succeed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16000" y="2268832"/>
            <a:ext cx="688219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/>
              <a:t>General Tips</a:t>
            </a:r>
            <a:endParaRPr lang="en-US" sz="2800" dirty="0"/>
          </a:p>
          <a:p>
            <a:pPr marL="285750" lvl="0" indent="-285750">
              <a:buFont typeface="Wingdings" charset="2"/>
              <a:buChar char="u"/>
            </a:pPr>
            <a:r>
              <a:rPr lang="en-US" sz="1400" dirty="0" smtClean="0"/>
              <a:t>Most </a:t>
            </a:r>
            <a:r>
              <a:rPr lang="en-US" sz="1400" dirty="0"/>
              <a:t>likely you know more about this topic than anyone else in the room</a:t>
            </a:r>
          </a:p>
          <a:p>
            <a:pPr marL="285750" lvl="0" indent="-285750">
              <a:buFont typeface="Wingdings" charset="2"/>
              <a:buChar char="u"/>
            </a:pPr>
            <a:r>
              <a:rPr lang="en-US" sz="1400" dirty="0"/>
              <a:t>Don’t memorize a speech, write an outline and worry about concepts</a:t>
            </a:r>
          </a:p>
          <a:p>
            <a:pPr marL="285750" lvl="0" indent="-285750">
              <a:buFont typeface="Wingdings" charset="2"/>
              <a:buChar char="u"/>
            </a:pPr>
            <a:r>
              <a:rPr lang="en-US" sz="1400" dirty="0"/>
              <a:t>Don’t bring a sheet of paper with you unless you have to have it</a:t>
            </a:r>
          </a:p>
          <a:p>
            <a:pPr marL="285750" lvl="0" indent="-285750">
              <a:buFont typeface="Wingdings" charset="2"/>
              <a:buChar char="u"/>
            </a:pPr>
            <a:r>
              <a:rPr lang="en-US" sz="1400" dirty="0" smtClean="0"/>
              <a:t>Learn </a:t>
            </a:r>
            <a:r>
              <a:rPr lang="en-US" sz="1400" dirty="0"/>
              <a:t>how to break between slides</a:t>
            </a:r>
          </a:p>
          <a:p>
            <a:pPr marL="285750" lvl="0" indent="-285750">
              <a:buFont typeface="Wingdings" charset="2"/>
              <a:buChar char="u"/>
            </a:pPr>
            <a:r>
              <a:rPr lang="en-US" sz="1400" dirty="0"/>
              <a:t>Include references</a:t>
            </a:r>
          </a:p>
          <a:p>
            <a:pPr marL="285750" lvl="0" indent="-285750">
              <a:buFont typeface="Wingdings" charset="2"/>
              <a:buChar char="u"/>
            </a:pPr>
            <a:r>
              <a:rPr lang="en-US" sz="1400" dirty="0"/>
              <a:t>Engage your audience, don’t just lecture.  Ask questions, tell a joke</a:t>
            </a:r>
          </a:p>
          <a:p>
            <a:pPr marL="285750" lvl="0" indent="-285750">
              <a:buFont typeface="Wingdings" charset="2"/>
              <a:buChar char="u"/>
            </a:pPr>
            <a:r>
              <a:rPr lang="en-US" sz="1400" dirty="0"/>
              <a:t>Speak to your audience at the appropriate academic (knowledge) level</a:t>
            </a:r>
          </a:p>
          <a:p>
            <a:pPr marL="285750" lvl="0" indent="-285750">
              <a:buFont typeface="Wingdings" charset="2"/>
              <a:buChar char="u"/>
            </a:pPr>
            <a:r>
              <a:rPr lang="en-US" sz="1400" dirty="0"/>
              <a:t>Know the vocabulary of your talk, not just the meaning, but how to say it</a:t>
            </a:r>
          </a:p>
          <a:p>
            <a:pPr marL="285750" lvl="0" indent="-285750">
              <a:buFont typeface="Wingdings" charset="2"/>
              <a:buChar char="u"/>
            </a:pPr>
            <a:r>
              <a:rPr lang="en-US" sz="1400" dirty="0"/>
              <a:t>Pay attention to your time</a:t>
            </a:r>
          </a:p>
          <a:p>
            <a:pPr marL="285750" lvl="0" indent="-285750">
              <a:buFont typeface="Wingdings" charset="2"/>
              <a:buChar char="u"/>
            </a:pPr>
            <a:r>
              <a:rPr lang="en-US" sz="1400" dirty="0"/>
              <a:t>Make sure the talk has a good flow and make </a:t>
            </a:r>
            <a:r>
              <a:rPr lang="en-US" sz="1400" dirty="0" smtClean="0"/>
              <a:t>sense.</a:t>
            </a:r>
            <a:endParaRPr lang="en-US" sz="1400" dirty="0"/>
          </a:p>
        </p:txBody>
      </p:sp>
      <p:pic>
        <p:nvPicPr>
          <p:cNvPr id="4" name="Picture 3" descr="latest-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904" y="2353568"/>
            <a:ext cx="1560285" cy="1456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5498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Playbill"/>
                <a:cs typeface="Playbill"/>
              </a:rPr>
              <a:t>Tricks to help you succeed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16000" y="2268832"/>
            <a:ext cx="688219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 smtClean="0"/>
              <a:t>			Enthusiasm</a:t>
            </a:r>
          </a:p>
          <a:p>
            <a:endParaRPr lang="en-US" sz="1400" dirty="0"/>
          </a:p>
        </p:txBody>
      </p:sp>
      <p:pic>
        <p:nvPicPr>
          <p:cNvPr id="4" name="Picture 3" descr="96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951" y="2809117"/>
            <a:ext cx="3035905" cy="17076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16000" y="4813904"/>
            <a:ext cx="708780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Playbill"/>
                <a:cs typeface="Playbill"/>
              </a:rPr>
              <a:t>If you can’t show enthusiasm for your research why would others?</a:t>
            </a:r>
            <a:endParaRPr lang="en-US" sz="3200" dirty="0">
              <a:latin typeface="Playbill"/>
              <a:cs typeface="Playbill"/>
            </a:endParaRPr>
          </a:p>
        </p:txBody>
      </p:sp>
    </p:spTree>
    <p:extLst>
      <p:ext uri="{BB962C8B-B14F-4D97-AF65-F5344CB8AC3E}">
        <p14:creationId xmlns:p14="http://schemas.microsoft.com/office/powerpoint/2010/main" val="26941618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Playbill"/>
                <a:cs typeface="Playbill"/>
              </a:rPr>
              <a:t>Advice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16000" y="2268832"/>
            <a:ext cx="68821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 smtClean="0"/>
              <a:t>			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1016000" y="2499664"/>
            <a:ext cx="708780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Playbill"/>
                <a:cs typeface="Playbill"/>
              </a:rPr>
              <a:t>Experience breeds success</a:t>
            </a:r>
            <a:endParaRPr lang="en-US" sz="3200" dirty="0">
              <a:latin typeface="Playbill"/>
              <a:cs typeface="Playbill"/>
            </a:endParaRPr>
          </a:p>
        </p:txBody>
      </p:sp>
      <p:pic>
        <p:nvPicPr>
          <p:cNvPr id="6" name="Picture 5" descr="tumblr_lngin6S4W21qa3ssoo1_5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682" y="3386667"/>
            <a:ext cx="2870603" cy="2152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5426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Playbill"/>
                <a:cs typeface="Playbill"/>
              </a:rPr>
              <a:t>First Conference</a:t>
            </a:r>
            <a:endParaRPr lang="en-US" dirty="0"/>
          </a:p>
        </p:txBody>
      </p:sp>
      <p:pic>
        <p:nvPicPr>
          <p:cNvPr id="6" name="Picture 5" descr="Screen Shot 2017-07-13 at 12.36.2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287" y="2382762"/>
            <a:ext cx="2273905" cy="3144762"/>
          </a:xfrm>
          <a:prstGeom prst="rect">
            <a:avLst/>
          </a:prstGeom>
        </p:spPr>
      </p:pic>
      <p:pic>
        <p:nvPicPr>
          <p:cNvPr id="7" name="Picture 6" descr="lates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142" y="3037705"/>
            <a:ext cx="1690239" cy="1546389"/>
          </a:xfrm>
          <a:prstGeom prst="rect">
            <a:avLst/>
          </a:prstGeom>
        </p:spPr>
      </p:pic>
      <p:pic>
        <p:nvPicPr>
          <p:cNvPr id="8" name="Picture 7" descr="landscape-1454599237-movies-star-wars-yod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524" y="3410856"/>
            <a:ext cx="2346476" cy="117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8362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Playbill"/>
                <a:cs typeface="Playbill"/>
              </a:rPr>
              <a:t>Your Questions</a:t>
            </a:r>
            <a:endParaRPr lang="en-US" dirty="0"/>
          </a:p>
        </p:txBody>
      </p:sp>
      <p:pic>
        <p:nvPicPr>
          <p:cNvPr id="3" name="Picture 2" descr="prox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332" y="2358570"/>
            <a:ext cx="4608287" cy="3072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0836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Couture.thmx</Template>
  <TotalTime>268</TotalTime>
  <Words>895</Words>
  <Application>Microsoft Macintosh PowerPoint</Application>
  <PresentationFormat>On-screen Show (4:3)</PresentationFormat>
  <Paragraphs>149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Couture</vt:lpstr>
      <vt:lpstr>How to make an oral presentation</vt:lpstr>
      <vt:lpstr>You will have to do an oral presentation soon!</vt:lpstr>
      <vt:lpstr>Top 10 fears</vt:lpstr>
      <vt:lpstr>Your biggest fears</vt:lpstr>
      <vt:lpstr>Are you ready for your journey?</vt:lpstr>
      <vt:lpstr>The journey of making a presentation</vt:lpstr>
      <vt:lpstr>How can you turn from the dark side </vt:lpstr>
      <vt:lpstr>How can you turn from the dark side </vt:lpstr>
      <vt:lpstr>What do you choose?</vt:lpstr>
      <vt:lpstr>Understanding</vt:lpstr>
      <vt:lpstr>Understanding</vt:lpstr>
      <vt:lpstr>Understanding</vt:lpstr>
      <vt:lpstr>Telling your story</vt:lpstr>
      <vt:lpstr>Telling your story</vt:lpstr>
      <vt:lpstr>Telling your story: Background</vt:lpstr>
      <vt:lpstr>Telling your story: Question</vt:lpstr>
      <vt:lpstr>Telling your story: Methods</vt:lpstr>
      <vt:lpstr>Telling your story: Results</vt:lpstr>
      <vt:lpstr>Telling your story: Conclusion</vt:lpstr>
      <vt:lpstr>Planning</vt:lpstr>
      <vt:lpstr>Tricks to help you succeed</vt:lpstr>
      <vt:lpstr>Tricks to help you succeed</vt:lpstr>
      <vt:lpstr>Tricks to help you succeed</vt:lpstr>
      <vt:lpstr>Tricks to help you succeed</vt:lpstr>
      <vt:lpstr>Tricks to help you succeed</vt:lpstr>
      <vt:lpstr>Tricks to help you succeed</vt:lpstr>
      <vt:lpstr>Advice</vt:lpstr>
      <vt:lpstr>First Conference</vt:lpstr>
      <vt:lpstr>Your Questions</vt:lpstr>
    </vt:vector>
  </TitlesOfParts>
  <Company>Coastal Carolina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make an oral presentation</dc:title>
  <dc:creator>Dr. Paul Richardson</dc:creator>
  <cp:lastModifiedBy>Dr. Paul Richardson</cp:lastModifiedBy>
  <cp:revision>38</cp:revision>
  <dcterms:created xsi:type="dcterms:W3CDTF">2017-07-13T13:03:43Z</dcterms:created>
  <dcterms:modified xsi:type="dcterms:W3CDTF">2017-07-13T17:43:13Z</dcterms:modified>
</cp:coreProperties>
</file>